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lay"/>
      <p:regular r:id="rId19"/>
      <p:bold r:id="rId20"/>
    </p:embeddedFont>
    <p:embeddedFont>
      <p:font typeface="Corbel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gbDwu9ErvTF9t6kcDJdhnafsiV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22" Type="http://schemas.openxmlformats.org/officeDocument/2006/relationships/font" Target="fonts/Corbel-bold.fntdata"/><Relationship Id="rId21" Type="http://schemas.openxmlformats.org/officeDocument/2006/relationships/font" Target="fonts/Corbel-regular.fntdata"/><Relationship Id="rId24" Type="http://schemas.openxmlformats.org/officeDocument/2006/relationships/font" Target="fonts/Corbel-boldItalic.fntdata"/><Relationship Id="rId23" Type="http://schemas.openxmlformats.org/officeDocument/2006/relationships/font" Target="fonts/Corbel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lay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limateresilientfisheries.net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hyperlink" Target="https://climateresilientfisheries.net/step-6-identify-priority-actions/%20%E2%80%8B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hyperlink" Target="https://doi.org/10.1111/faf.12630" TargetMode="External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hyperlink" Target="https://doi.org/10.1111/faf.12790" TargetMode="External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hyperlink" Target="https://gmri.org/projects/the-fishscore2030-approach/%20%E2%80%8B" TargetMode="External"/><Relationship Id="rId6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hyperlink" Target="https://gmri.org/projects/the-fishscore2030-network/%E2%80%8B" TargetMode="External"/><Relationship Id="rId5" Type="http://schemas.openxmlformats.org/officeDocument/2006/relationships/hyperlink" Target="https://doi.org/10.1093/icesjms/fsac110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limateresilientfisheries.net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hyperlink" Target="https://climateresilientfisheries.net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climateresilientfisheries.net/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s://climateresilientfisheries.net/step-1-specify-the-fishery-system/%20%E2%80%8B" TargetMode="External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hyperlink" Target="https://www.forbes.com/advisor/business/smart-goals/" TargetMode="External"/><Relationship Id="rId5" Type="http://schemas.openxmlformats.org/officeDocument/2006/relationships/hyperlink" Target="https://climateresilientfisheries.net/step-2-set-long-term-goals/" TargetMode="External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https://climateresilientfisheries.net/step-3-identify-climate-impacts/%20%E2%80%8B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15.png"/><Relationship Id="rId8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limateresilientfisheries.net/step-4-evaluate-climate-resilience-attributes/%20%E2%80%8B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0" Type="http://schemas.openxmlformats.org/officeDocument/2006/relationships/image" Target="../media/image1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hyperlink" Target="https://climateresilientfisheries.net/step-5-brainstorm-climate-resilience-actions/%20%E2%80%8B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Climate-Resilient Fisheries Planning Tool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Slide and Image Bank for Facilitators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3848315" y="6045245"/>
            <a:ext cx="44775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Climate-Resilient Fisheries Planning Tool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for a company&#10;&#10;AI-generated content may be incorrect.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9918" y="1037691"/>
            <a:ext cx="7592972" cy="466373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0"/>
          <p:cNvSpPr txBox="1"/>
          <p:nvPr/>
        </p:nvSpPr>
        <p:spPr>
          <a:xfrm>
            <a:off x="921309" y="3943205"/>
            <a:ext cx="4090614" cy="1252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2340029" y="5698181"/>
            <a:ext cx="75075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to Consider When Prioritizing Actions</a:t>
            </a:r>
            <a:endParaRPr/>
          </a:p>
        </p:txBody>
      </p:sp>
      <p:sp>
        <p:nvSpPr>
          <p:cNvPr id="197" name="Google Shape;197;p10"/>
          <p:cNvSpPr txBox="1"/>
          <p:nvPr/>
        </p:nvSpPr>
        <p:spPr>
          <a:xfrm>
            <a:off x="214226" y="143725"/>
            <a:ext cx="1150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b="1" lang="en-US" sz="3600">
                <a:solidFill>
                  <a:schemeClr val="dk1"/>
                </a:solidFill>
              </a:rPr>
              <a:t>CRF Planning Tool Step 6: Prioritize Actions</a:t>
            </a:r>
            <a:endParaRPr b="1"/>
          </a:p>
        </p:txBody>
      </p:sp>
      <p:sp>
        <p:nvSpPr>
          <p:cNvPr id="198" name="Google Shape;198;p10"/>
          <p:cNvSpPr txBox="1"/>
          <p:nvPr/>
        </p:nvSpPr>
        <p:spPr>
          <a:xfrm>
            <a:off x="1607054" y="6344727"/>
            <a:ext cx="89763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CRF Planning Tool Step 6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for a company&#10;&#10;AI-generated content may be incorrect." id="199" name="Google Shape;19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157" y="1340190"/>
            <a:ext cx="3512700" cy="3512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0228" y="1340208"/>
            <a:ext cx="5543261" cy="362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 txBox="1"/>
          <p:nvPr/>
        </p:nvSpPr>
        <p:spPr>
          <a:xfrm>
            <a:off x="401388" y="4957500"/>
            <a:ext cx="5048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Citation: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Mason, Eurich, Lau et al. 2022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 and Fisheries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https://doi.org/10.1111/faf.12630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1"/>
          <p:cNvSpPr txBox="1"/>
          <p:nvPr/>
        </p:nvSpPr>
        <p:spPr>
          <a:xfrm>
            <a:off x="5662000" y="5056823"/>
            <a:ext cx="603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Thirty-eight attributes of climate resilience across ecological, socio-economic and governance dimensions of fisheries, categorized across five resilience domains.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 txBox="1"/>
          <p:nvPr/>
        </p:nvSpPr>
        <p:spPr>
          <a:xfrm>
            <a:off x="214222" y="143714"/>
            <a:ext cx="1162618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b="1" lang="en-US" sz="3600">
                <a:solidFill>
                  <a:schemeClr val="dk1"/>
                </a:solidFill>
              </a:rPr>
              <a:t>Background: Fishery Domains and Resilience Attributes</a:t>
            </a:r>
            <a:endParaRPr b="1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t/>
            </a:r>
            <a:endParaRPr sz="3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descr="A logo for a company&#10;&#10;AI-generated content may be incorrect." id="209" name="Google Shape;20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the world&#10;&#10;AI-generated content may be incorrect." id="214" name="Google Shape;214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961" y="1219478"/>
            <a:ext cx="609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diagram&#10;&#10;AI-generated content may be incorrect." id="215" name="Google Shape;21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437" y="519529"/>
            <a:ext cx="5554714" cy="521164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2"/>
          <p:cNvSpPr txBox="1"/>
          <p:nvPr/>
        </p:nvSpPr>
        <p:spPr>
          <a:xfrm>
            <a:off x="733828" y="5732576"/>
            <a:ext cx="520435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Citation: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Eurich, Friedman, Kleisner, Zhao et al. 2024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 and Fisheries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https://doi.org/10.1111/faf.12790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337565" y="4387756"/>
            <a:ext cx="61309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 of the location of 18 evaluated case studies spanning diverse geographies, target species, fishery scales and management contexts.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7330178" y="5410046"/>
            <a:ext cx="44466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general typology of resilience attributes across fishery case studies.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for a company&#10;&#10;AI-generated content may be incorrect." id="219" name="Google Shape;21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214222" y="143714"/>
            <a:ext cx="1162618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b="1" lang="en-US" sz="3600">
                <a:solidFill>
                  <a:schemeClr val="dk1"/>
                </a:solidFill>
              </a:rPr>
              <a:t>Background: Pathways for Climate Resilience</a:t>
            </a:r>
            <a:endParaRPr b="1" sz="4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t/>
            </a:r>
            <a:endParaRPr sz="3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a fishing boat and fish&#10;&#10;AI-generated content may be incorrect." id="225" name="Google Shape;225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9246" y="1948089"/>
            <a:ext cx="4114800" cy="4114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logo with a fishing boat and fish&#10;&#10;AI-generated content may be incorrect." id="226" name="Google Shape;22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319" y="1025454"/>
            <a:ext cx="4535605" cy="465341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3"/>
          <p:cNvSpPr txBox="1"/>
          <p:nvPr/>
        </p:nvSpPr>
        <p:spPr>
          <a:xfrm>
            <a:off x="2829579" y="6064279"/>
            <a:ext cx="65304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FishSCORE2030 Approach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5572375" y="288256"/>
            <a:ext cx="591082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FishSCORE2030 aims to advance climate resilience, sustainability, and equity in marine fisheries through climate assessments, actionable strategies, and a global research network to achieve sustainable development goals in a changing ocean.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for a company&#10;&#10;AI-generated content may be incorrect." id="229" name="Google Shape;22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/>
          <p:nvPr/>
        </p:nvSpPr>
        <p:spPr>
          <a:xfrm>
            <a:off x="214222" y="143714"/>
            <a:ext cx="1162618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b="1" lang="en-US" sz="3600">
                <a:solidFill>
                  <a:schemeClr val="dk1"/>
                </a:solidFill>
              </a:rPr>
              <a:t>FishSCORE 2030 Logo</a:t>
            </a:r>
            <a:endParaRPr b="1" sz="4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t/>
            </a:r>
            <a:endParaRPr sz="3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iagram of a global network&#10;&#10;AI-generated content may be incorrect." id="235" name="Google Shape;2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935" y="1239102"/>
            <a:ext cx="4659944" cy="4420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 txBox="1"/>
          <p:nvPr/>
        </p:nvSpPr>
        <p:spPr>
          <a:xfrm>
            <a:off x="5354436" y="1109127"/>
            <a:ext cx="566019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 of a FishSCORE2030 global network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FishSCORE2030 Network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 txBox="1"/>
          <p:nvPr/>
        </p:nvSpPr>
        <p:spPr>
          <a:xfrm>
            <a:off x="690521" y="5830094"/>
            <a:ext cx="42731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Citation: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Mills et al. 2022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ICES JMS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https://doi.org/10.1093/icesjms/fsac110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for a company&#10;&#10;AI-generated content may be incorrect." id="238" name="Google Shape;23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4"/>
          <p:cNvSpPr txBox="1"/>
          <p:nvPr/>
        </p:nvSpPr>
        <p:spPr>
          <a:xfrm>
            <a:off x="214222" y="143714"/>
            <a:ext cx="1162618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b="1" lang="en-US" sz="3600">
                <a:solidFill>
                  <a:schemeClr val="dk1"/>
                </a:solidFill>
              </a:rPr>
              <a:t>FishSCORE 2030 Networks</a:t>
            </a:r>
            <a:endParaRPr b="1" sz="4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t/>
            </a:r>
            <a:endParaRPr sz="3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descr="A diagram of a global network&#10;&#10;AI-generated content may be incorrect." id="240" name="Google Shape;24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55566" y="2107899"/>
            <a:ext cx="6764548" cy="354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Instructions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images below are intended to support facilitators in preparing in-person workshops with fishery participants, community members, and other partners. They are drawn from the Climate-Resilient Fisheries (CRF) Planning Tool website, related publications, and associated initiatives.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Each image includes a brief description, relevant website links, and a citation where applicable. Please ensure proper attribution when using these images.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3848315" y="6045245"/>
            <a:ext cx="44775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Climate-Resilient Fisheries Planning Tool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for a company&#10;&#10;AI-generated content may be incorrect."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0" y="98400"/>
            <a:ext cx="12192000" cy="112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1309473" y="2010270"/>
            <a:ext cx="4251519" cy="3317853"/>
          </a:xfrm>
          <a:prstGeom prst="roundRect">
            <a:avLst>
              <a:gd fmla="val 16667" name="adj"/>
            </a:avLst>
          </a:prstGeom>
          <a:solidFill>
            <a:srgbClr val="58B1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2130" y="2932417"/>
            <a:ext cx="3717822" cy="148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838200" y="365125"/>
            <a:ext cx="10877227" cy="1338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US" sz="4400" u="none">
                <a:solidFill>
                  <a:schemeClr val="dk1"/>
                </a:solidFill>
              </a:rPr>
              <a:t>CRF Planning Tool Logo</a:t>
            </a:r>
            <a:endParaRPr b="1"/>
          </a:p>
        </p:txBody>
      </p:sp>
      <p:pic>
        <p:nvPicPr>
          <p:cNvPr descr="A logo for a company&#10;&#10;AI-generated content may be incorrect."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3227" y="2937847"/>
            <a:ext cx="3919999" cy="147391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2137438" y="5435725"/>
            <a:ext cx="2524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Logo- White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7618921" y="5435724"/>
            <a:ext cx="2524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Logo- Color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3848315" y="6045245"/>
            <a:ext cx="44775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Climate-Resilient Fisheries Planning Tool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for a company&#10;&#10;AI-generated content may be incorrect."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CRF Planning Tool Steps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1264" y="1518366"/>
            <a:ext cx="4858890" cy="382285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838200" y="1687200"/>
            <a:ext cx="4186085" cy="318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Diagram explaining CRF Planning Tool six-step process to assess their fishery’s climate resilience and identify approaches and priority actions to help build resilience in their fishery.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3848315" y="6045245"/>
            <a:ext cx="44775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Climate-Resilient Fisheries Planning Tool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for a company&#10;&#10;AI-generated content may be incorrect." id="124" name="Google Shape;12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823823" y="6958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</a:pPr>
            <a:r>
              <a:rPr lang="en-US" sz="2800"/>
              <a:t>Figures to define a fishery</a:t>
            </a:r>
            <a:endParaRPr/>
          </a:p>
        </p:txBody>
      </p:sp>
      <p:pic>
        <p:nvPicPr>
          <p:cNvPr descr="A diagram of a diagram&#10;&#10;AI-generated content may be incorrect." id="130" name="Google Shape;13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606" y="2032836"/>
            <a:ext cx="5247600" cy="3308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diagram of different types of systems&#10;&#10;AI-generated content may be incorrect." id="131" name="Google Shape;1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8695" y="1858292"/>
            <a:ext cx="3321460" cy="312696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2247159" y="6308078"/>
            <a:ext cx="77029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CRF Planning Tool Step 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903980" y="5438948"/>
            <a:ext cx="51069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Generic System Map: This figure shows a generic example of a fishery system illustrated in a simple diagram.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6499121" y="5225180"/>
            <a:ext cx="511419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Suggested dimensions: Ecological, socio-economic, and governance dimensions of fishery systems contribute to their climate resilience.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214226" y="143725"/>
            <a:ext cx="10007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b="1" lang="en-US" sz="3600">
                <a:solidFill>
                  <a:schemeClr val="dk1"/>
                </a:solidFill>
              </a:rPr>
              <a:t>CRF Planning Tool Step 1: Fishery System</a:t>
            </a:r>
            <a:endParaRPr b="1" sz="4400">
              <a:solidFill>
                <a:schemeClr val="dk1"/>
              </a:solidFill>
            </a:endParaRPr>
          </a:p>
        </p:txBody>
      </p:sp>
      <p:pic>
        <p:nvPicPr>
          <p:cNvPr descr="A logo for a company&#10;&#10;AI-generated content may be incorrect." id="136" name="Google Shape;13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16176" l="0" r="165" t="0"/>
          <a:stretch/>
        </p:blipFill>
        <p:spPr>
          <a:xfrm>
            <a:off x="1777043" y="1391881"/>
            <a:ext cx="8652300" cy="409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214226" y="143725"/>
            <a:ext cx="1021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b="1" lang="en-US" sz="3600">
                <a:solidFill>
                  <a:schemeClr val="dk1"/>
                </a:solidFill>
              </a:rPr>
              <a:t>CRF Planning Tool Step 2: Setting Goals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2840967" y="5477141"/>
            <a:ext cx="65244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382C3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S.M.A.R.T. Goals</a:t>
            </a:r>
            <a:r>
              <a:rPr lang="en-US" sz="1800">
                <a:solidFill>
                  <a:srgbClr val="303030"/>
                </a:solidFill>
                <a:latin typeface="Open Sans"/>
                <a:ea typeface="Open Sans"/>
                <a:cs typeface="Open Sans"/>
                <a:sym typeface="Open Sans"/>
              </a:rPr>
              <a:t>: Guidance for how to develop goals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2418372" y="5999253"/>
            <a:ext cx="73637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CRF Planning Tool Step 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for a company&#10;&#10;AI-generated content may be incorrect." id="145" name="Google Shape;14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214226" y="143725"/>
            <a:ext cx="11435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b="1" lang="en-US" sz="3600">
                <a:solidFill>
                  <a:schemeClr val="dk1"/>
                </a:solidFill>
              </a:rPr>
              <a:t>CRF Planning Tool Step 3: Climate Impacts</a:t>
            </a:r>
            <a:endParaRPr b="1" sz="4400">
              <a:solidFill>
                <a:schemeClr val="dk1"/>
              </a:solidFill>
            </a:endParaRPr>
          </a:p>
        </p:txBody>
      </p:sp>
      <p:pic>
        <p:nvPicPr>
          <p:cNvPr descr="A diagram of different types of fish&#10;&#10;AI-generated content may be incorrect."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257" y="900862"/>
            <a:ext cx="6307464" cy="444989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-824819" y="5468509"/>
            <a:ext cx="89165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Stressors that Affect Fisheries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2418372" y="5999253"/>
            <a:ext cx="73637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CRF Planning Tool Step 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of a ship in a net&#10;&#10;AI-generated content may be incorrect." id="154" name="Google Shape;15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9928" y="2502331"/>
            <a:ext cx="1171222" cy="1284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circle with a white outline of a storm and lightning bolt&#10;&#10;AI-generated content may be incorrect." id="155" name="Google Shape;15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22434" y="2449473"/>
            <a:ext cx="1368778" cy="1382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tack of money in a circle&#10;&#10;AI-generated content may be incorrect." id="156" name="Google Shape;15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04766" y="2438950"/>
            <a:ext cx="1425222" cy="1368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for a company&#10;&#10;AI-generated content may be incorrect." id="157" name="Google Shape;15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/>
        </p:nvSpPr>
        <p:spPr>
          <a:xfrm>
            <a:off x="5398874" y="4145893"/>
            <a:ext cx="1013440" cy="239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4181710" y="5809775"/>
            <a:ext cx="38397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Climate-Resilience Attributes </a:t>
            </a:r>
            <a:endParaRPr/>
          </a:p>
        </p:txBody>
      </p:sp>
      <p:sp>
        <p:nvSpPr>
          <p:cNvPr id="164" name="Google Shape;164;p8"/>
          <p:cNvSpPr txBox="1"/>
          <p:nvPr/>
        </p:nvSpPr>
        <p:spPr>
          <a:xfrm>
            <a:off x="1603227" y="6344727"/>
            <a:ext cx="89763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CRF Planning Tool Step 4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214226" y="143725"/>
            <a:ext cx="1197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b="1" lang="en-US" sz="3600">
                <a:solidFill>
                  <a:schemeClr val="dk1"/>
                </a:solidFill>
              </a:rPr>
              <a:t>CRF Planning Tool Step 4: Evaluate Attributes</a:t>
            </a:r>
            <a:endParaRPr b="1"/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4571" y="1178944"/>
            <a:ext cx="4822858" cy="4500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for a company&#10;&#10;AI-generated content may be incorrect." id="167" name="Google Shape;16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/>
          <p:nvPr>
            <p:ph type="title"/>
          </p:nvPr>
        </p:nvSpPr>
        <p:spPr>
          <a:xfrm>
            <a:off x="946783" y="11561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</a:pPr>
            <a:r>
              <a:rPr lang="en-US" sz="2800"/>
              <a:t>Impact Icons &amp; Resilience Attributes Icons</a:t>
            </a:r>
            <a:endParaRPr/>
          </a:p>
        </p:txBody>
      </p:sp>
      <p:pic>
        <p:nvPicPr>
          <p:cNvPr id="173" name="Google Shape;17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3511" y="2420082"/>
            <a:ext cx="1625788" cy="1592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line drawing of a building&#10;&#10;AI-generated content may be incorrect." id="174" name="Google Shape;17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0481" y="2404291"/>
            <a:ext cx="1675121" cy="1610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ircle with a leaf and waves&#10;&#10;AI-generated content may be incorrect." id="175" name="Google Shape;17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0300" y="2500310"/>
            <a:ext cx="1421469" cy="135819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5360128" y="3435554"/>
            <a:ext cx="1013440" cy="239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6376064" y="4060391"/>
            <a:ext cx="14181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Ecological Icon</a:t>
            </a:r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8126134" y="4066130"/>
            <a:ext cx="18378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Socio- economic Icon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9952137" y="4097461"/>
            <a:ext cx="14463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Governance Icon</a:t>
            </a:r>
            <a:endParaRPr/>
          </a:p>
        </p:txBody>
      </p:sp>
      <p:sp>
        <p:nvSpPr>
          <p:cNvPr id="180" name="Google Shape;180;p9"/>
          <p:cNvSpPr txBox="1"/>
          <p:nvPr/>
        </p:nvSpPr>
        <p:spPr>
          <a:xfrm>
            <a:off x="1607054" y="6344727"/>
            <a:ext cx="89763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CRF Planning Tool Step 5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of a ship in a net&#10;&#10;AI-generated content may be incorrect." id="181" name="Google Shape;18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7099" y="2541078"/>
            <a:ext cx="1397238" cy="1322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circle with a white outline of a storm and lightning bolt&#10;&#10;AI-generated content may be incorrect." id="182" name="Google Shape;18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06875" y="2514050"/>
            <a:ext cx="1368778" cy="1382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tack of money in a circle&#10;&#10;AI-generated content may be incorrect." id="183" name="Google Shape;183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27953" y="2529357"/>
            <a:ext cx="1425222" cy="136877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980604" y="4052759"/>
            <a:ext cx="13828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 catch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2509627" y="4046301"/>
            <a:ext cx="16227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Infrastructure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4225442" y="4047019"/>
            <a:ext cx="16227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wealth/assets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214226" y="143725"/>
            <a:ext cx="11644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b="1" lang="en-US" sz="3600">
                <a:solidFill>
                  <a:schemeClr val="dk1"/>
                </a:solidFill>
              </a:rPr>
              <a:t>CRF Planning Tool Step 5: Resilience Actions</a:t>
            </a:r>
            <a:endParaRPr b="1"/>
          </a:p>
        </p:txBody>
      </p:sp>
      <p:pic>
        <p:nvPicPr>
          <p:cNvPr descr="A logo for a company&#10;&#10;AI-generated content may be incorrect." id="188" name="Google Shape;188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311159" y="6069796"/>
            <a:ext cx="1750236" cy="68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2025-06-18T20:17:56Z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0x01010064FD2FC85FCD4147A659406942827B4A</vt:lpwstr>
  </property>
  <property fmtid="{D5CDD505-2E9C-101B-9397-08002B2CF9AE}" pid="3" name="MediaServiceImageTags">
    <vt:lpwstr/>
  </property>
</Properties>
</file>